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942a897c69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942a897c69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942a897c7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942a897c7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942a897c70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942a897c7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942a897c7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942a897c7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942a897c7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942a897c7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942a897c7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942a897c7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942a897c70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942a897c7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942a897c7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942a897c7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942a897c7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942a897c7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942a897c6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942a897c6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942a897c69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942a897c6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942a897c70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942a897c70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942a897c70_4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942a897c70_4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942a897c70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942a897c70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942a897c70_4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942a897c70_4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942a897c70_4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942a897c70_4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942a897c70_4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942a897c70_4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942a897c70_4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942a897c70_4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942a897c69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942a897c69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942a897c69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942a897c69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storymaps.arcgis.com/stories/b0178e304a8b4647a18157f520ee2d6" TargetMode="External"/><Relationship Id="rId4" Type="http://schemas.openxmlformats.org/officeDocument/2006/relationships/hyperlink" Target="https://cio.ucop.edu/ucla-metamap-putting-accessibility-on-the-map/"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9763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DH 110: Final Presentation Slide Deck </a:t>
            </a:r>
            <a:endParaRPr/>
          </a:p>
        </p:txBody>
      </p:sp>
      <p:sp>
        <p:nvSpPr>
          <p:cNvPr id="55" name="Google Shape;55;p13"/>
          <p:cNvSpPr txBox="1"/>
          <p:nvPr>
            <p:ph idx="1" type="subTitle"/>
          </p:nvPr>
        </p:nvSpPr>
        <p:spPr>
          <a:xfrm>
            <a:off x="311700" y="334497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Claudia Alvarez, Emma Chang, Stella Kang, Isha Rajput, Miranda Solorio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Interview Questions for DSU Students </a:t>
            </a:r>
            <a:endParaRPr/>
          </a:p>
        </p:txBody>
      </p:sp>
      <p:sp>
        <p:nvSpPr>
          <p:cNvPr id="109" name="Google Shape;109;p22"/>
          <p:cNvSpPr txBox="1"/>
          <p:nvPr>
            <p:ph idx="1" type="body"/>
          </p:nvPr>
        </p:nvSpPr>
        <p:spPr>
          <a:xfrm>
            <a:off x="311700" y="1017725"/>
            <a:ext cx="8582100" cy="3805800"/>
          </a:xfrm>
          <a:prstGeom prst="rect">
            <a:avLst/>
          </a:prstGeom>
        </p:spPr>
        <p:txBody>
          <a:bodyPr anchorCtr="0" anchor="t" bIns="91425" lIns="91425" spcFirstLastPara="1" rIns="91425" wrap="square" tIns="91425">
            <a:normAutofit fontScale="25000" lnSpcReduction="20000"/>
          </a:bodyPr>
          <a:lstStyle/>
          <a:p>
            <a:pPr indent="-336550" lvl="0" marL="457200" rtl="0" algn="l">
              <a:spcBef>
                <a:spcPts val="1000"/>
              </a:spcBef>
              <a:spcAft>
                <a:spcPts val="0"/>
              </a:spcAft>
              <a:buClr>
                <a:schemeClr val="dk1"/>
              </a:buClr>
              <a:buSzPct val="100000"/>
              <a:buAutoNum type="arabicPeriod"/>
            </a:pPr>
            <a:r>
              <a:rPr lang="en" sz="6800">
                <a:solidFill>
                  <a:schemeClr val="dk1"/>
                </a:solidFill>
              </a:rPr>
              <a:t>Can you describe what it was like navigating campus for the first time? Were there any issues you came across or a specific memory that stands out?</a:t>
            </a:r>
            <a:endParaRPr sz="6800">
              <a:solidFill>
                <a:schemeClr val="dk1"/>
              </a:solidFill>
            </a:endParaRPr>
          </a:p>
          <a:p>
            <a:pPr indent="-336550" lvl="0" marL="457200" rtl="0" algn="l">
              <a:spcBef>
                <a:spcPts val="0"/>
              </a:spcBef>
              <a:spcAft>
                <a:spcPts val="0"/>
              </a:spcAft>
              <a:buClr>
                <a:schemeClr val="dk1"/>
              </a:buClr>
              <a:buSzPct val="100000"/>
              <a:buAutoNum type="arabicPeriod"/>
            </a:pPr>
            <a:r>
              <a:rPr lang="en" sz="6800">
                <a:solidFill>
                  <a:schemeClr val="dk1"/>
                </a:solidFill>
              </a:rPr>
              <a:t>What does your route to class look like? To go home? To any of your weekly activities? (ex. clubs, grocery stores, etc.) Please specify if there are any stairs, elevators, or ramps that you use. </a:t>
            </a:r>
            <a:endParaRPr sz="6800">
              <a:solidFill>
                <a:schemeClr val="dk1"/>
              </a:solidFill>
            </a:endParaRPr>
          </a:p>
          <a:p>
            <a:pPr indent="-336550" lvl="0" marL="457200" rtl="0" algn="l">
              <a:spcBef>
                <a:spcPts val="0"/>
              </a:spcBef>
              <a:spcAft>
                <a:spcPts val="0"/>
              </a:spcAft>
              <a:buClr>
                <a:schemeClr val="dk1"/>
              </a:buClr>
              <a:buSzPct val="100000"/>
              <a:buAutoNum type="arabicPeriod"/>
            </a:pPr>
            <a:r>
              <a:rPr lang="en" sz="6800">
                <a:solidFill>
                  <a:schemeClr val="dk1"/>
                </a:solidFill>
              </a:rPr>
              <a:t>Can you share any insights about the physical accessibility of campus buildings and facilities? Are there areas that need improvement?</a:t>
            </a:r>
            <a:endParaRPr sz="6800">
              <a:solidFill>
                <a:schemeClr val="dk1"/>
              </a:solidFill>
            </a:endParaRPr>
          </a:p>
          <a:p>
            <a:pPr indent="-336550" lvl="0" marL="457200" rtl="0" algn="l">
              <a:spcBef>
                <a:spcPts val="0"/>
              </a:spcBef>
              <a:spcAft>
                <a:spcPts val="0"/>
              </a:spcAft>
              <a:buClr>
                <a:schemeClr val="dk1"/>
              </a:buClr>
              <a:buSzPct val="100000"/>
              <a:buAutoNum type="arabicPeriod"/>
            </a:pPr>
            <a:r>
              <a:rPr lang="en" sz="6800">
                <a:solidFill>
                  <a:schemeClr val="dk1"/>
                </a:solidFill>
              </a:rPr>
              <a:t>Can you talk about any instances where you felt that the campus could do more to improve accessibility and inclusivity? Any positive or negative experiences you can share? </a:t>
            </a:r>
            <a:endParaRPr sz="6800">
              <a:solidFill>
                <a:schemeClr val="dk1"/>
              </a:solidFill>
            </a:endParaRPr>
          </a:p>
          <a:p>
            <a:pPr indent="-336550" lvl="0" marL="457200" rtl="0" algn="l">
              <a:spcBef>
                <a:spcPts val="0"/>
              </a:spcBef>
              <a:spcAft>
                <a:spcPts val="0"/>
              </a:spcAft>
              <a:buClr>
                <a:schemeClr val="dk1"/>
              </a:buClr>
              <a:buSzPct val="100000"/>
              <a:buAutoNum type="arabicPeriod"/>
            </a:pPr>
            <a:r>
              <a:rPr lang="en" sz="6800">
                <a:solidFill>
                  <a:schemeClr val="dk1"/>
                </a:solidFill>
              </a:rPr>
              <a:t>Do you or have you ever used any maps to help you navigate campus? (specifically UCLA campus maps, ex. MetaMap)</a:t>
            </a:r>
            <a:endParaRPr sz="6800">
              <a:solidFill>
                <a:schemeClr val="dk1"/>
              </a:solidFill>
            </a:endParaRPr>
          </a:p>
          <a:p>
            <a:pPr indent="-336550" lvl="0" marL="457200" rtl="0" algn="l">
              <a:spcBef>
                <a:spcPts val="0"/>
              </a:spcBef>
              <a:spcAft>
                <a:spcPts val="0"/>
              </a:spcAft>
              <a:buClr>
                <a:schemeClr val="dk1"/>
              </a:buClr>
              <a:buSzPct val="100000"/>
              <a:buAutoNum type="arabicPeriod"/>
            </a:pPr>
            <a:r>
              <a:rPr lang="en" sz="6800">
                <a:solidFill>
                  <a:schemeClr val="dk1"/>
                </a:solidFill>
              </a:rPr>
              <a:t>Have you ever reported any accessibility issues? If so, how was the quality of their response? If possible, please describe the issue and process of reporting </a:t>
            </a:r>
            <a:endParaRPr sz="6800">
              <a:solidFill>
                <a:schemeClr val="dk1"/>
              </a:solidFill>
            </a:endParaRPr>
          </a:p>
          <a:p>
            <a:pPr indent="0" lvl="0" marL="0" rtl="0" algn="l">
              <a:spcBef>
                <a:spcPts val="10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3" name="Shape 113"/>
        <p:cNvGrpSpPr/>
        <p:nvPr/>
      </p:nvGrpSpPr>
      <p:grpSpPr>
        <a:xfrm>
          <a:off x="0" y="0"/>
          <a:ext cx="0" cy="0"/>
          <a:chOff x="0" y="0"/>
          <a:chExt cx="0" cy="0"/>
        </a:xfrm>
      </p:grpSpPr>
      <p:sp>
        <p:nvSpPr>
          <p:cNvPr id="114" name="Google Shape;114;p23"/>
          <p:cNvSpPr txBox="1"/>
          <p:nvPr>
            <p:ph type="title"/>
          </p:nvPr>
        </p:nvSpPr>
        <p:spPr>
          <a:xfrm>
            <a:off x="492650" y="220300"/>
            <a:ext cx="2003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400"/>
              <a:t>Interviews</a:t>
            </a:r>
            <a:endParaRPr sz="2400"/>
          </a:p>
        </p:txBody>
      </p:sp>
      <p:sp>
        <p:nvSpPr>
          <p:cNvPr id="115" name="Google Shape;115;p23"/>
          <p:cNvSpPr txBox="1"/>
          <p:nvPr>
            <p:ph idx="1" type="body"/>
          </p:nvPr>
        </p:nvSpPr>
        <p:spPr>
          <a:xfrm>
            <a:off x="448950" y="699375"/>
            <a:ext cx="8246100" cy="40221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 sz="1400">
                <a:solidFill>
                  <a:srgbClr val="F7F7F8"/>
                </a:solidFill>
              </a:rPr>
              <a:t>Our project is leveraging 'Metamaps,' a platform known for providing accessibility routes to those who need them on UCLA's campus. We are reaching out to former staff members such as Carolanne Link who have experience with it for their insights and advice. We're currently in the process of creating a tool that emphasizes providing accessible routes, and this decision holds several key benefits. </a:t>
            </a:r>
            <a:endParaRPr sz="1400">
              <a:solidFill>
                <a:srgbClr val="F7F7F8"/>
              </a:solidFill>
            </a:endParaRPr>
          </a:p>
          <a:p>
            <a:pPr indent="0" lvl="0" marL="0" rtl="0" algn="l">
              <a:spcBef>
                <a:spcPts val="1000"/>
              </a:spcBef>
              <a:spcAft>
                <a:spcPts val="0"/>
              </a:spcAft>
              <a:buNone/>
            </a:pPr>
            <a:r>
              <a:rPr lang="en" sz="1400">
                <a:solidFill>
                  <a:srgbClr val="F7F7F8"/>
                </a:solidFill>
              </a:rPr>
              <a:t>Consulting with previous staff members offers us valuable insights into the strengths, limitations, and potential of Metamaps in the context of accessibility on a university campus. Their expertise guides us in making informed decisions, saving us time and helping us steer clear of common pitfalls. Secondly, we're making the most of the capabilities and features that Metamaps has already demonstrated, particularly in serving the needs of individuals seeking accessible routes. This established tool accelerates our project's development process, and it aligns well with our goals. This not only saves us valuable resources but also ensures we continue to provide a valuable service for those who require accessible routes.</a:t>
            </a:r>
            <a:endParaRPr sz="1400">
              <a:solidFill>
                <a:srgbClr val="F7F7F8"/>
              </a:solidFill>
            </a:endParaRPr>
          </a:p>
          <a:p>
            <a:pPr indent="0" lvl="0" marL="0" rtl="0" algn="l">
              <a:spcBef>
                <a:spcPts val="1000"/>
              </a:spcBef>
              <a:spcAft>
                <a:spcPts val="0"/>
              </a:spcAft>
              <a:buNone/>
            </a:pPr>
            <a:r>
              <a:rPr lang="en" sz="1400">
                <a:solidFill>
                  <a:schemeClr val="dk1"/>
                </a:solidFill>
              </a:rPr>
              <a:t>About</a:t>
            </a:r>
            <a:r>
              <a:rPr lang="en" sz="1400">
                <a:solidFill>
                  <a:schemeClr val="dk1"/>
                </a:solidFill>
              </a:rPr>
              <a:t> MetaMaps: </a:t>
            </a:r>
            <a:r>
              <a:rPr lang="en" sz="1400" u="sng">
                <a:solidFill>
                  <a:schemeClr val="hlink"/>
                </a:solidFill>
                <a:hlinkClick r:id="rId3"/>
              </a:rPr>
              <a:t>https://storymaps.arcgis.com/stories/b0178e304a8b4647a18157f520ee2d6</a:t>
            </a:r>
            <a:endParaRPr sz="1400">
              <a:solidFill>
                <a:schemeClr val="dk1"/>
              </a:solidFill>
            </a:endParaRPr>
          </a:p>
          <a:p>
            <a:pPr indent="0" lvl="0" marL="0" rtl="0" algn="l">
              <a:spcBef>
                <a:spcPts val="1000"/>
              </a:spcBef>
              <a:spcAft>
                <a:spcPts val="0"/>
              </a:spcAft>
              <a:buNone/>
            </a:pPr>
            <a:r>
              <a:rPr lang="en" sz="1400" u="sng">
                <a:solidFill>
                  <a:schemeClr val="hlink"/>
                </a:solidFill>
                <a:hlinkClick r:id="rId4"/>
              </a:rPr>
              <a:t>https://cio.ucop.edu/ucla-metamap-putting-accessibility-on-the-map/</a:t>
            </a:r>
            <a:endParaRPr sz="1400">
              <a:solidFill>
                <a:schemeClr val="dk1"/>
              </a:solidFill>
            </a:endParaRPr>
          </a:p>
          <a:p>
            <a:pPr indent="0" lvl="0" marL="0" rtl="0" algn="l">
              <a:spcBef>
                <a:spcPts val="1000"/>
              </a:spcBef>
              <a:spcAft>
                <a:spcPts val="1000"/>
              </a:spcAft>
              <a:buNone/>
            </a:pPr>
            <a:r>
              <a:t/>
            </a:r>
            <a:endParaRPr sz="14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24"/>
          <p:cNvPicPr preferRelativeResize="0"/>
          <p:nvPr/>
        </p:nvPicPr>
        <p:blipFill>
          <a:blip r:embed="rId3">
            <a:alphaModFix/>
          </a:blip>
          <a:stretch>
            <a:fillRect/>
          </a:stretch>
        </p:blipFill>
        <p:spPr>
          <a:xfrm>
            <a:off x="152400" y="152400"/>
            <a:ext cx="8506148" cy="483870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5"/>
          <p:cNvPicPr preferRelativeResize="0"/>
          <p:nvPr/>
        </p:nvPicPr>
        <p:blipFill>
          <a:blip r:embed="rId3">
            <a:alphaModFix/>
          </a:blip>
          <a:stretch>
            <a:fillRect/>
          </a:stretch>
        </p:blipFill>
        <p:spPr>
          <a:xfrm>
            <a:off x="152400" y="152400"/>
            <a:ext cx="8493992" cy="483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6"/>
          <p:cNvPicPr preferRelativeResize="0"/>
          <p:nvPr/>
        </p:nvPicPr>
        <p:blipFill>
          <a:blip r:embed="rId3">
            <a:alphaModFix/>
          </a:blip>
          <a:stretch>
            <a:fillRect/>
          </a:stretch>
        </p:blipFill>
        <p:spPr>
          <a:xfrm>
            <a:off x="152400" y="152400"/>
            <a:ext cx="8484296" cy="4838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27"/>
          <p:cNvPicPr preferRelativeResize="0"/>
          <p:nvPr/>
        </p:nvPicPr>
        <p:blipFill>
          <a:blip r:embed="rId3">
            <a:alphaModFix/>
          </a:blip>
          <a:stretch>
            <a:fillRect/>
          </a:stretch>
        </p:blipFill>
        <p:spPr>
          <a:xfrm>
            <a:off x="152400" y="152400"/>
            <a:ext cx="8493992" cy="4838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8"/>
          <p:cNvPicPr preferRelativeResize="0"/>
          <p:nvPr/>
        </p:nvPicPr>
        <p:blipFill>
          <a:blip r:embed="rId3">
            <a:alphaModFix/>
          </a:blip>
          <a:stretch>
            <a:fillRect/>
          </a:stretch>
        </p:blipFill>
        <p:spPr>
          <a:xfrm>
            <a:off x="152400" y="152400"/>
            <a:ext cx="8493992"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9"/>
          <p:cNvPicPr preferRelativeResize="0"/>
          <p:nvPr/>
        </p:nvPicPr>
        <p:blipFill>
          <a:blip r:embed="rId3">
            <a:alphaModFix/>
          </a:blip>
          <a:stretch>
            <a:fillRect/>
          </a:stretch>
        </p:blipFill>
        <p:spPr>
          <a:xfrm>
            <a:off x="152400" y="152400"/>
            <a:ext cx="8513453" cy="48387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750"/>
              <a:t>Questions</a:t>
            </a:r>
            <a:endParaRPr sz="2750"/>
          </a:p>
          <a:p>
            <a:pPr indent="0" lvl="0" marL="0" rtl="0" algn="l">
              <a:spcBef>
                <a:spcPts val="0"/>
              </a:spcBef>
              <a:spcAft>
                <a:spcPts val="0"/>
              </a:spcAft>
              <a:buClr>
                <a:srgbClr val="000000"/>
              </a:buClr>
              <a:buSzPct val="41250"/>
              <a:buFont typeface="Arial"/>
              <a:buNone/>
            </a:pPr>
            <a:r>
              <a:t/>
            </a:r>
            <a:endParaRPr sz="2400"/>
          </a:p>
          <a:p>
            <a:pPr indent="0" lvl="0" marL="0" rtl="0" algn="l">
              <a:spcBef>
                <a:spcPts val="0"/>
              </a:spcBef>
              <a:spcAft>
                <a:spcPts val="0"/>
              </a:spcAft>
              <a:buNone/>
            </a:pPr>
            <a:r>
              <a:t/>
            </a:r>
            <a:endParaRPr/>
          </a:p>
        </p:txBody>
      </p:sp>
      <p:sp>
        <p:nvSpPr>
          <p:cNvPr id="151" name="Google Shape;151;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chemeClr val="dk1"/>
              </a:buClr>
              <a:buSzPts val="1600"/>
              <a:buChar char="●"/>
            </a:pPr>
            <a:r>
              <a:rPr lang="en" sz="1600">
                <a:solidFill>
                  <a:schemeClr val="dk1"/>
                </a:solidFill>
              </a:rPr>
              <a:t>What were the key user feedback and experiences with the previous version of Metamaps, and how can we address them to enhance the new platform? </a:t>
            </a:r>
            <a:endParaRPr sz="1600">
              <a:solidFill>
                <a:schemeClr val="dk1"/>
              </a:solidFill>
            </a:endParaRPr>
          </a:p>
          <a:p>
            <a:pPr indent="-330200" lvl="0" marL="457200" rtl="0" algn="l">
              <a:lnSpc>
                <a:spcPct val="100000"/>
              </a:lnSpc>
              <a:spcBef>
                <a:spcPts val="0"/>
              </a:spcBef>
              <a:spcAft>
                <a:spcPts val="0"/>
              </a:spcAft>
              <a:buClr>
                <a:schemeClr val="dk1"/>
              </a:buClr>
              <a:buSzPts val="1600"/>
              <a:buChar char="●"/>
            </a:pPr>
            <a:r>
              <a:rPr lang="en" sz="1600">
                <a:solidFill>
                  <a:schemeClr val="dk1"/>
                </a:solidFill>
              </a:rPr>
              <a:t>In terms of providing accessible routes, what were some of the notable features or strategies employed in the previous version, and how can we improve upon them? </a:t>
            </a:r>
            <a:endParaRPr sz="1600">
              <a:solidFill>
                <a:schemeClr val="dk1"/>
              </a:solidFill>
            </a:endParaRPr>
          </a:p>
          <a:p>
            <a:pPr indent="-330200" lvl="0" marL="457200" rtl="0" algn="l">
              <a:lnSpc>
                <a:spcPct val="100000"/>
              </a:lnSpc>
              <a:spcBef>
                <a:spcPts val="0"/>
              </a:spcBef>
              <a:spcAft>
                <a:spcPts val="0"/>
              </a:spcAft>
              <a:buClr>
                <a:schemeClr val="dk1"/>
              </a:buClr>
              <a:buSzPts val="1600"/>
              <a:buChar char="●"/>
            </a:pPr>
            <a:r>
              <a:rPr lang="en" sz="1600">
                <a:solidFill>
                  <a:schemeClr val="dk1"/>
                </a:solidFill>
              </a:rPr>
              <a:t>Are there any new technologies, tools, or frameworks that have emerged since the previous version of Metamaps, which we should consider incorporating for a more robust platform? </a:t>
            </a:r>
            <a:endParaRPr sz="1600">
              <a:solidFill>
                <a:schemeClr val="dk1"/>
              </a:solidFill>
            </a:endParaRPr>
          </a:p>
          <a:p>
            <a:pPr indent="-330200" lvl="0" marL="457200" rtl="0" algn="l">
              <a:lnSpc>
                <a:spcPct val="100000"/>
              </a:lnSpc>
              <a:spcBef>
                <a:spcPts val="0"/>
              </a:spcBef>
              <a:spcAft>
                <a:spcPts val="0"/>
              </a:spcAft>
              <a:buClr>
                <a:schemeClr val="dk1"/>
              </a:buClr>
              <a:buSzPts val="1600"/>
              <a:buChar char="●"/>
            </a:pPr>
            <a:r>
              <a:rPr lang="en" sz="1600">
                <a:solidFill>
                  <a:schemeClr val="dk1"/>
                </a:solidFill>
              </a:rPr>
              <a:t>What were the design principles and user interface considerations that contributed to the success of Metamaps, and how can we optimize the user experience on the new platform? </a:t>
            </a:r>
            <a:endParaRPr sz="1600">
              <a:solidFill>
                <a:schemeClr val="dk1"/>
              </a:solidFill>
            </a:endParaRPr>
          </a:p>
          <a:p>
            <a:pPr indent="-330200" lvl="0" marL="457200" rtl="0" algn="l">
              <a:lnSpc>
                <a:spcPct val="100000"/>
              </a:lnSpc>
              <a:spcBef>
                <a:spcPts val="0"/>
              </a:spcBef>
              <a:spcAft>
                <a:spcPts val="0"/>
              </a:spcAft>
              <a:buClr>
                <a:schemeClr val="dk1"/>
              </a:buClr>
              <a:buSzPts val="1600"/>
              <a:buChar char="●"/>
            </a:pPr>
            <a:r>
              <a:rPr lang="en" sz="1600">
                <a:solidFill>
                  <a:schemeClr val="dk1"/>
                </a:solidFill>
              </a:rPr>
              <a:t>Were there any partnerships or collaborations in the previous project that significantly contributed to its success, and how can we establish similar partnerships or leverage their networks for the new platform?</a:t>
            </a:r>
            <a:endParaRPr sz="1600">
              <a:solidFill>
                <a:schemeClr val="dk1"/>
              </a:solidFill>
            </a:endParaRPr>
          </a:p>
          <a:p>
            <a:pPr indent="0" lvl="0" marL="0" rtl="0" algn="l">
              <a:spcBef>
                <a:spcPts val="0"/>
              </a:spcBef>
              <a:spcAft>
                <a:spcPts val="1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a:t>
            </a:r>
            <a:endParaRPr/>
          </a:p>
          <a:p>
            <a:pPr indent="0" lvl="0" marL="0" rtl="0" algn="l">
              <a:spcBef>
                <a:spcPts val="0"/>
              </a:spcBef>
              <a:spcAft>
                <a:spcPts val="0"/>
              </a:spcAft>
              <a:buNone/>
            </a:pPr>
            <a:r>
              <a:t/>
            </a:r>
            <a:endParaRPr/>
          </a:p>
        </p:txBody>
      </p:sp>
      <p:sp>
        <p:nvSpPr>
          <p:cNvPr id="157" name="Google Shape;157;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rPr lang="en" sz="2894"/>
              <a:t>Article Source: "Personalized Accessibility Maps (PAM) - Tailoring Solutions for Mobility-Impaired Individuals"</a:t>
            </a:r>
            <a:endParaRPr sz="2894"/>
          </a:p>
          <a:p>
            <a:pPr indent="0" lvl="0" marL="0" rtl="0" algn="l">
              <a:spcBef>
                <a:spcPts val="1200"/>
              </a:spcBef>
              <a:spcAft>
                <a:spcPts val="0"/>
              </a:spcAft>
              <a:buNone/>
            </a:pPr>
            <a:r>
              <a:rPr lang="en" sz="2894"/>
              <a:t>Key Points:</a:t>
            </a:r>
            <a:endParaRPr sz="2894"/>
          </a:p>
          <a:p>
            <a:pPr indent="-315895" lvl="0" marL="457200" rtl="0" algn="l">
              <a:spcBef>
                <a:spcPts val="1200"/>
              </a:spcBef>
              <a:spcAft>
                <a:spcPts val="0"/>
              </a:spcAft>
              <a:buSzPct val="100000"/>
              <a:buChar char="●"/>
            </a:pPr>
            <a:r>
              <a:rPr lang="en" sz="2894"/>
              <a:t>Introduction to PAM and its relevance to mobility-impaired students on college campuses.</a:t>
            </a:r>
            <a:endParaRPr sz="2894"/>
          </a:p>
          <a:p>
            <a:pPr indent="-315895" lvl="0" marL="457200" rtl="0" algn="l">
              <a:spcBef>
                <a:spcPts val="0"/>
              </a:spcBef>
              <a:spcAft>
                <a:spcPts val="0"/>
              </a:spcAft>
              <a:buSzPct val="100000"/>
              <a:buChar char="●"/>
            </a:pPr>
            <a:r>
              <a:rPr lang="en" sz="2894"/>
              <a:t>Highlighting the need for personalized solutions based on users' unique needs and preferences.</a:t>
            </a:r>
            <a:endParaRPr sz="2894"/>
          </a:p>
          <a:p>
            <a:pPr indent="-315895" lvl="0" marL="457200" rtl="0" algn="l">
              <a:spcBef>
                <a:spcPts val="0"/>
              </a:spcBef>
              <a:spcAft>
                <a:spcPts val="0"/>
              </a:spcAft>
              <a:buSzPct val="100000"/>
              <a:buChar char="●"/>
            </a:pPr>
            <a:r>
              <a:rPr lang="en" sz="2894"/>
              <a:t>Quote: "The current pedestrian navigation services for people with disabilities…do not offer personalized solutions" (Karimi et al., 2014).</a:t>
            </a:r>
            <a:endParaRPr sz="2894"/>
          </a:p>
          <a:p>
            <a:pPr indent="0" lvl="0" marL="0" rtl="0" algn="l">
              <a:spcBef>
                <a:spcPts val="1200"/>
              </a:spcBef>
              <a:spcAft>
                <a:spcPts val="0"/>
              </a:spcAft>
              <a:buNone/>
            </a:pPr>
            <a:r>
              <a:rPr lang="en" sz="2894"/>
              <a:t>Takeaways:</a:t>
            </a:r>
            <a:endParaRPr sz="2894"/>
          </a:p>
          <a:p>
            <a:pPr indent="-315895" lvl="0" marL="457200" rtl="0" algn="l">
              <a:spcBef>
                <a:spcPts val="1200"/>
              </a:spcBef>
              <a:spcAft>
                <a:spcPts val="0"/>
              </a:spcAft>
              <a:buSzPct val="100000"/>
              <a:buChar char="●"/>
            </a:pPr>
            <a:r>
              <a:rPr lang="en" sz="2894"/>
              <a:t>Role of user profiles in a user-centric design approach for the BruinRoute app.</a:t>
            </a:r>
            <a:endParaRPr sz="2894"/>
          </a:p>
          <a:p>
            <a:pPr indent="-315895" lvl="1" marL="914400" rtl="0" algn="l">
              <a:spcBef>
                <a:spcPts val="0"/>
              </a:spcBef>
              <a:spcAft>
                <a:spcPts val="0"/>
              </a:spcAft>
              <a:buSzPct val="100000"/>
              <a:buChar char="○"/>
            </a:pPr>
            <a:r>
              <a:rPr lang="en" sz="2894"/>
              <a:t>Put users in control of defining their accessibility requirements</a:t>
            </a:r>
            <a:endParaRPr sz="2894"/>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Ethnographic Observations</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a:bodyPr>
          <a:lstStyle/>
          <a:p>
            <a:pPr indent="-317182" lvl="0" marL="457200" rtl="0" algn="l">
              <a:spcBef>
                <a:spcPts val="0"/>
              </a:spcBef>
              <a:spcAft>
                <a:spcPts val="0"/>
              </a:spcAft>
              <a:buSzPct val="100000"/>
              <a:buChar char="●"/>
            </a:pPr>
            <a:r>
              <a:rPr lang="en"/>
              <a:t>Construction: "</a:t>
            </a:r>
            <a:r>
              <a:rPr lang="en"/>
              <a:t>Accessibility Routes on campus have been reoriented to allow for seismic upgrades of Powell Library. The ongoing reconstruction of this area and the removal of key accessibility routes have prolonged the amount of time it would usually take to navigate toward central campus"</a:t>
            </a:r>
            <a:endParaRPr/>
          </a:p>
          <a:p>
            <a:pPr indent="0" lvl="0" marL="457200" rtl="0" algn="l">
              <a:spcBef>
                <a:spcPts val="1200"/>
              </a:spcBef>
              <a:spcAft>
                <a:spcPts val="0"/>
              </a:spcAft>
              <a:buNone/>
            </a:pPr>
            <a:r>
              <a:t/>
            </a:r>
            <a:endParaRPr/>
          </a:p>
          <a:p>
            <a:pPr indent="-317182" lvl="0" marL="457200" rtl="0" algn="l">
              <a:spcBef>
                <a:spcPts val="1200"/>
              </a:spcBef>
              <a:spcAft>
                <a:spcPts val="0"/>
              </a:spcAft>
              <a:buSzPct val="100000"/>
              <a:buChar char="●"/>
            </a:pPr>
            <a:r>
              <a:rPr lang="en"/>
              <a:t>Accessible facilities: "In the building with the CAE office, we noticed that the water fountain was lower which allows easier access to individuals with disabilities. However, typical water fountains around campus have the actual fountain placed much higher, which is not very accessible." </a:t>
            </a:r>
            <a:endParaRPr/>
          </a:p>
          <a:p>
            <a:pPr indent="-297497" lvl="1" marL="914400" rtl="0" algn="l">
              <a:spcBef>
                <a:spcPts val="0"/>
              </a:spcBef>
              <a:spcAft>
                <a:spcPts val="0"/>
              </a:spcAft>
              <a:buSzPct val="100000"/>
              <a:buChar char="○"/>
            </a:pPr>
            <a:r>
              <a:rPr lang="en"/>
              <a:t>“Another aspect of difficulty in terms of navigation, is the issue of elevators here on campus. At Bunche Hall elevators are constantly broken but the building itself is difficult to navigate without elevators.”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a:t>
            </a:r>
            <a:endParaRPr/>
          </a:p>
          <a:p>
            <a:pPr indent="0" lvl="0" marL="0" rtl="0" algn="l">
              <a:spcBef>
                <a:spcPts val="0"/>
              </a:spcBef>
              <a:spcAft>
                <a:spcPts val="0"/>
              </a:spcAft>
              <a:buNone/>
            </a:pPr>
            <a:r>
              <a:t/>
            </a:r>
            <a:endParaRPr/>
          </a:p>
        </p:txBody>
      </p:sp>
      <p:sp>
        <p:nvSpPr>
          <p:cNvPr id="163" name="Google Shape;163;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55000" lnSpcReduction="10000"/>
          </a:bodyPr>
          <a:lstStyle/>
          <a:p>
            <a:pPr indent="0" lvl="0" marL="0" rtl="0" algn="l">
              <a:spcBef>
                <a:spcPts val="0"/>
              </a:spcBef>
              <a:spcAft>
                <a:spcPts val="0"/>
              </a:spcAft>
              <a:buNone/>
            </a:pPr>
            <a:r>
              <a:rPr lang="en" sz="2427"/>
              <a:t>Article Source: </a:t>
            </a:r>
            <a:r>
              <a:rPr lang="en" sz="2427"/>
              <a:t>"Mapping for Wheelchair Users: Enhancing Urban Navigation"</a:t>
            </a:r>
            <a:endParaRPr sz="2427"/>
          </a:p>
          <a:p>
            <a:pPr indent="0" lvl="0" marL="0" rtl="0" algn="l">
              <a:spcBef>
                <a:spcPts val="1200"/>
              </a:spcBef>
              <a:spcAft>
                <a:spcPts val="0"/>
              </a:spcAft>
              <a:buNone/>
            </a:pPr>
            <a:r>
              <a:rPr lang="en" sz="2427"/>
              <a:t>Key Points:</a:t>
            </a:r>
            <a:endParaRPr sz="2427"/>
          </a:p>
          <a:p>
            <a:pPr indent="-313381" lvl="0" marL="457200" rtl="0" algn="l">
              <a:spcBef>
                <a:spcPts val="1200"/>
              </a:spcBef>
              <a:spcAft>
                <a:spcPts val="0"/>
              </a:spcAft>
              <a:buSzPct val="100000"/>
              <a:buChar char="●"/>
            </a:pPr>
            <a:r>
              <a:rPr lang="en" sz="2427"/>
              <a:t>Introduction to the study on mapping for wheelchair users and its focus on urban navigation.</a:t>
            </a:r>
            <a:endParaRPr sz="2427"/>
          </a:p>
          <a:p>
            <a:pPr indent="-313381" lvl="0" marL="457200" rtl="0" algn="l">
              <a:spcBef>
                <a:spcPts val="0"/>
              </a:spcBef>
              <a:spcAft>
                <a:spcPts val="0"/>
              </a:spcAft>
              <a:buSzPct val="100000"/>
              <a:buChar char="●"/>
            </a:pPr>
            <a:r>
              <a:rPr lang="en" sz="2427"/>
              <a:t>Highlighting the use of questionnaires and field surveys to identify accessibility barriers.</a:t>
            </a:r>
            <a:endParaRPr sz="2427"/>
          </a:p>
          <a:p>
            <a:pPr indent="-313381" lvl="0" marL="457200" rtl="0" algn="l">
              <a:spcBef>
                <a:spcPts val="0"/>
              </a:spcBef>
              <a:spcAft>
                <a:spcPts val="0"/>
              </a:spcAft>
              <a:buSzPct val="100000"/>
              <a:buChar char="●"/>
            </a:pPr>
            <a:r>
              <a:rPr lang="en" sz="2427"/>
              <a:t>The importance of creating a GIS-based application to calculate the best routes for users.</a:t>
            </a:r>
            <a:endParaRPr sz="2427"/>
          </a:p>
          <a:p>
            <a:pPr indent="0" lvl="0" marL="0" rtl="0" algn="l">
              <a:spcBef>
                <a:spcPts val="1200"/>
              </a:spcBef>
              <a:spcAft>
                <a:spcPts val="0"/>
              </a:spcAft>
              <a:buNone/>
            </a:pPr>
            <a:r>
              <a:rPr lang="en" sz="2427"/>
              <a:t>Takeaways:</a:t>
            </a:r>
            <a:endParaRPr sz="2427"/>
          </a:p>
          <a:p>
            <a:pPr indent="-313381" lvl="0" marL="457200" rtl="0" algn="l">
              <a:spcBef>
                <a:spcPts val="1200"/>
              </a:spcBef>
              <a:spcAft>
                <a:spcPts val="0"/>
              </a:spcAft>
              <a:buSzPct val="100000"/>
              <a:buChar char="●"/>
            </a:pPr>
            <a:r>
              <a:rPr lang="en" sz="2427"/>
              <a:t>GIS technology can help create personalized accessibility maps for UCLA’s campus.</a:t>
            </a:r>
            <a:endParaRPr sz="2427"/>
          </a:p>
          <a:p>
            <a:pPr indent="-313381" lvl="1" marL="914400" rtl="0" algn="l">
              <a:spcBef>
                <a:spcPts val="0"/>
              </a:spcBef>
              <a:spcAft>
                <a:spcPts val="0"/>
              </a:spcAft>
              <a:buSzPct val="100000"/>
              <a:buChar char="○"/>
            </a:pPr>
            <a:r>
              <a:rPr lang="en" sz="2427"/>
              <a:t>Display accessible pathways, entrances, and restrooms on the campus map through GIS layers</a:t>
            </a:r>
            <a:endParaRPr sz="2427"/>
          </a:p>
          <a:p>
            <a:pPr indent="-313381" lvl="1" marL="914400" rtl="0" algn="l">
              <a:spcBef>
                <a:spcPts val="0"/>
              </a:spcBef>
              <a:spcAft>
                <a:spcPts val="0"/>
              </a:spcAft>
              <a:buSzPct val="100000"/>
              <a:buChar char="○"/>
            </a:pPr>
            <a:r>
              <a:rPr lang="en" sz="2427"/>
              <a:t>Store and analyze crowdsourced data for updates and improvements</a:t>
            </a:r>
            <a:endParaRPr sz="2427"/>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Literature Review</a:t>
            </a:r>
            <a:endParaRPr/>
          </a:p>
          <a:p>
            <a:pPr indent="0" lvl="0" marL="0" rtl="0" algn="l">
              <a:spcBef>
                <a:spcPts val="0"/>
              </a:spcBef>
              <a:spcAft>
                <a:spcPts val="0"/>
              </a:spcAft>
              <a:buNone/>
            </a:pPr>
            <a:r>
              <a:t/>
            </a:r>
            <a:endParaRPr/>
          </a:p>
        </p:txBody>
      </p:sp>
      <p:sp>
        <p:nvSpPr>
          <p:cNvPr id="169" name="Google Shape;169;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Article Source: "</a:t>
            </a:r>
            <a:r>
              <a:rPr lang="en"/>
              <a:t>Evaluating Wheelchair-accessible design on College Campuses</a:t>
            </a:r>
            <a:r>
              <a:rPr lang="en"/>
              <a:t>"</a:t>
            </a:r>
            <a:endParaRPr/>
          </a:p>
          <a:p>
            <a:pPr indent="0" lvl="0" marL="0" rtl="0" algn="l">
              <a:spcBef>
                <a:spcPts val="1200"/>
              </a:spcBef>
              <a:spcAft>
                <a:spcPts val="0"/>
              </a:spcAft>
              <a:buNone/>
            </a:pPr>
            <a:r>
              <a:rPr lang="en"/>
              <a:t>Key Points:</a:t>
            </a:r>
            <a:endParaRPr/>
          </a:p>
          <a:p>
            <a:pPr indent="-317182" lvl="0" marL="457200" rtl="0" algn="l">
              <a:spcBef>
                <a:spcPts val="1200"/>
              </a:spcBef>
              <a:spcAft>
                <a:spcPts val="0"/>
              </a:spcAft>
              <a:buSzPct val="100000"/>
              <a:buChar char="●"/>
            </a:pPr>
            <a:r>
              <a:rPr lang="en"/>
              <a:t>Emphasizing the impact of policies and standards on accessible design.</a:t>
            </a:r>
            <a:endParaRPr/>
          </a:p>
          <a:p>
            <a:pPr indent="-317182" lvl="0" marL="457200" rtl="0" algn="l">
              <a:spcBef>
                <a:spcPts val="0"/>
              </a:spcBef>
              <a:spcAft>
                <a:spcPts val="0"/>
              </a:spcAft>
              <a:buSzPct val="100000"/>
              <a:buChar char="●"/>
            </a:pPr>
            <a:r>
              <a:rPr lang="en"/>
              <a:t>Highlighting the gap between theoretical design standards and practical, everyday usability.</a:t>
            </a:r>
            <a:endParaRPr/>
          </a:p>
          <a:p>
            <a:pPr indent="-317182" lvl="0" marL="457200" rtl="0" algn="l">
              <a:spcBef>
                <a:spcPts val="0"/>
              </a:spcBef>
              <a:spcAft>
                <a:spcPts val="0"/>
              </a:spcAft>
              <a:buSzPct val="100000"/>
              <a:buChar char="●"/>
            </a:pPr>
            <a:r>
              <a:rPr lang="en"/>
              <a:t>The importance of continual evaluations of accessible design in real-world contexts.</a:t>
            </a:r>
            <a:endParaRPr/>
          </a:p>
          <a:p>
            <a:pPr indent="0" lvl="0" marL="0" rtl="0" algn="l">
              <a:spcBef>
                <a:spcPts val="1200"/>
              </a:spcBef>
              <a:spcAft>
                <a:spcPts val="0"/>
              </a:spcAft>
              <a:buNone/>
            </a:pPr>
            <a:r>
              <a:rPr lang="en"/>
              <a:t>Takeaways:</a:t>
            </a:r>
            <a:endParaRPr/>
          </a:p>
          <a:p>
            <a:pPr indent="-317182" lvl="0" marL="457200" rtl="0" algn="l">
              <a:spcBef>
                <a:spcPts val="1200"/>
              </a:spcBef>
              <a:spcAft>
                <a:spcPts val="0"/>
              </a:spcAft>
              <a:buSzPct val="100000"/>
              <a:buChar char="●"/>
            </a:pPr>
            <a:r>
              <a:rPr lang="en"/>
              <a:t>Accessibility is not uniform, which is why the app offers customization options for users.</a:t>
            </a:r>
            <a:endParaRPr/>
          </a:p>
          <a:p>
            <a:pPr indent="-317182" lvl="0" marL="457200" rtl="0" algn="l">
              <a:spcBef>
                <a:spcPts val="0"/>
              </a:spcBef>
              <a:spcAft>
                <a:spcPts val="0"/>
              </a:spcAft>
              <a:buSzPct val="100000"/>
              <a:buChar char="●"/>
            </a:pPr>
            <a:r>
              <a:rPr lang="en"/>
              <a:t>Even environments designed for accessibility may still present practical challenges.</a:t>
            </a:r>
            <a:endParaRPr/>
          </a:p>
          <a:p>
            <a:pPr indent="-297497" lvl="1" marL="914400" rtl="0" algn="l">
              <a:spcBef>
                <a:spcPts val="0"/>
              </a:spcBef>
              <a:spcAft>
                <a:spcPts val="0"/>
              </a:spcAft>
              <a:buSzPct val="100000"/>
              <a:buChar char="○"/>
            </a:pPr>
            <a:r>
              <a:rPr lang="en"/>
              <a:t> BruinRoute can identify potential obstacles and provide alternative routes that navigate around these issues.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Understanding our problem space: Campus Challenges </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Large and Hilly Terrain</a:t>
            </a:r>
            <a:r>
              <a:rPr lang="en"/>
              <a:t>: UCLA's vast and hilly campus poses accessibility challenges.</a:t>
            </a:r>
            <a:endParaRPr/>
          </a:p>
          <a:p>
            <a:pPr indent="-342900" lvl="0" marL="457200" rtl="0" algn="l">
              <a:spcBef>
                <a:spcPts val="0"/>
              </a:spcBef>
              <a:spcAft>
                <a:spcPts val="0"/>
              </a:spcAft>
              <a:buSzPts val="1800"/>
              <a:buChar char="●"/>
            </a:pPr>
            <a:r>
              <a:rPr b="1" lang="en"/>
              <a:t>Orientation Difficulty: </a:t>
            </a:r>
            <a:r>
              <a:rPr lang="en"/>
              <a:t>New students often struggle to navigate from class to class efficiently.</a:t>
            </a:r>
            <a:endParaRPr/>
          </a:p>
          <a:p>
            <a:pPr indent="-342900" lvl="0" marL="457200" rtl="0" algn="l">
              <a:spcBef>
                <a:spcPts val="0"/>
              </a:spcBef>
              <a:spcAft>
                <a:spcPts val="0"/>
              </a:spcAft>
              <a:buSzPts val="1800"/>
              <a:buChar char="●"/>
            </a:pPr>
            <a:r>
              <a:rPr b="1" lang="en"/>
              <a:t>Magnified Challenges:</a:t>
            </a:r>
            <a:r>
              <a:rPr lang="en"/>
              <a:t> Students with mobility impairments face intensified challenges with finding routes and reporting routes that need repair.</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t>Understanding our problem space: Existing Maps/Solutions</a:t>
            </a:r>
            <a:endParaRPr sz="2420"/>
          </a:p>
        </p:txBody>
      </p:sp>
      <p:sp>
        <p:nvSpPr>
          <p:cNvPr id="73" name="Google Shape;7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Non-Interactive: </a:t>
            </a:r>
            <a:r>
              <a:rPr lang="en"/>
              <a:t>The current UCLA campus map for accessible routes lacks interactivity.</a:t>
            </a:r>
            <a:endParaRPr/>
          </a:p>
          <a:p>
            <a:pPr indent="-342900" lvl="0" marL="457200" rtl="0" algn="l">
              <a:spcBef>
                <a:spcPts val="0"/>
              </a:spcBef>
              <a:spcAft>
                <a:spcPts val="0"/>
              </a:spcAft>
              <a:buSzPts val="1800"/>
              <a:buChar char="●"/>
            </a:pPr>
            <a:r>
              <a:rPr b="1" lang="en"/>
              <a:t>Cluttered Design: </a:t>
            </a:r>
            <a:r>
              <a:rPr lang="en"/>
              <a:t>Users find it hard to identify wheelchair-accessible pathways and entrances because the design is so cluttered and hard to view.</a:t>
            </a:r>
            <a:endParaRPr/>
          </a:p>
          <a:p>
            <a:pPr indent="-342900" lvl="0" marL="457200" rtl="0" algn="l">
              <a:spcBef>
                <a:spcPts val="0"/>
              </a:spcBef>
              <a:spcAft>
                <a:spcPts val="0"/>
              </a:spcAft>
              <a:buSzPts val="1800"/>
              <a:buChar char="●"/>
            </a:pPr>
            <a:r>
              <a:rPr b="1" lang="en"/>
              <a:t>Not personalized: </a:t>
            </a:r>
            <a:r>
              <a:rPr lang="en"/>
              <a:t> The map is static, so it is hard to customize the route for different students and find resources to report inaccuracies/routes in need of repair.</a:t>
            </a:r>
            <a:endParaRPr/>
          </a:p>
          <a:p>
            <a:pPr indent="0" lvl="0" marL="0" rtl="0" algn="l">
              <a:spcBef>
                <a:spcPts val="1200"/>
              </a:spcBef>
              <a:spcAft>
                <a:spcPts val="0"/>
              </a:spcAft>
              <a:buNone/>
            </a:pPr>
            <a:r>
              <a:t/>
            </a:r>
            <a:endParaRPr b="1"/>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17"/>
          <p:cNvPicPr preferRelativeResize="0"/>
          <p:nvPr/>
        </p:nvPicPr>
        <p:blipFill>
          <a:blip r:embed="rId3">
            <a:alphaModFix/>
          </a:blip>
          <a:stretch>
            <a:fillRect/>
          </a:stretch>
        </p:blipFill>
        <p:spPr>
          <a:xfrm>
            <a:off x="2396875" y="924025"/>
            <a:ext cx="4652952" cy="4135276"/>
          </a:xfrm>
          <a:prstGeom prst="rect">
            <a:avLst/>
          </a:prstGeom>
          <a:noFill/>
          <a:ln>
            <a:noFill/>
          </a:ln>
        </p:spPr>
      </p:pic>
      <p:sp>
        <p:nvSpPr>
          <p:cNvPr id="79" name="Google Shape;79;p17"/>
          <p:cNvSpPr txBox="1"/>
          <p:nvPr>
            <p:ph type="title"/>
          </p:nvPr>
        </p:nvSpPr>
        <p:spPr>
          <a:xfrm>
            <a:off x="311700" y="2793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t>Current Accessibility Map</a:t>
            </a:r>
            <a:endParaRPr sz="242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BruinRoute Solution</a:t>
            </a:r>
            <a:endParaRPr/>
          </a:p>
        </p:txBody>
      </p:sp>
      <p:sp>
        <p:nvSpPr>
          <p:cNvPr id="85" name="Google Shape;85;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BruinRoute is a student-developed app designed to simplify campus navigation for students with disabilities.</a:t>
            </a:r>
            <a:endParaRPr/>
          </a:p>
          <a:p>
            <a:pPr indent="-342900" lvl="0" marL="457200" rtl="0" algn="l">
              <a:spcBef>
                <a:spcPts val="1200"/>
              </a:spcBef>
              <a:spcAft>
                <a:spcPts val="0"/>
              </a:spcAft>
              <a:buSzPts val="1800"/>
              <a:buChar char="●"/>
            </a:pPr>
            <a:r>
              <a:rPr b="1" lang="en"/>
              <a:t>User-Friendly Interface:</a:t>
            </a:r>
            <a:r>
              <a:rPr lang="en"/>
              <a:t> The app offers an intuitive interface for finding accessible routes, reporting inaccessible routes, and integrating class schedules.</a:t>
            </a:r>
            <a:endParaRPr/>
          </a:p>
          <a:p>
            <a:pPr indent="-342900" lvl="0" marL="457200" rtl="0" algn="l">
              <a:spcBef>
                <a:spcPts val="0"/>
              </a:spcBef>
              <a:spcAft>
                <a:spcPts val="0"/>
              </a:spcAft>
              <a:buSzPts val="1800"/>
              <a:buChar char="●"/>
            </a:pPr>
            <a:r>
              <a:rPr b="1" lang="en"/>
              <a:t>Improved Visibility: </a:t>
            </a:r>
            <a:r>
              <a:rPr lang="en"/>
              <a:t>A minimalist design approach reduces clutter and enhances the visibility of wheelchair pathways and accessible facilities.</a:t>
            </a:r>
            <a:endParaRPr/>
          </a:p>
          <a:p>
            <a:pPr indent="-342900" lvl="0" marL="457200" rtl="0" algn="l">
              <a:spcBef>
                <a:spcPts val="0"/>
              </a:spcBef>
              <a:spcAft>
                <a:spcPts val="0"/>
              </a:spcAft>
              <a:buSzPts val="1800"/>
              <a:buChar char="●"/>
            </a:pPr>
            <a:r>
              <a:rPr b="1" lang="en"/>
              <a:t>Personalized Features:</a:t>
            </a:r>
            <a:r>
              <a:rPr lang="en"/>
              <a:t> The app will integrate personalized solutions, including adding class schedules, surveying users on various factors of importance such as length of trip or easiness of route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Expected Outcomes</a:t>
            </a:r>
            <a:endParaRPr/>
          </a:p>
        </p:txBody>
      </p:sp>
      <p:sp>
        <p:nvSpPr>
          <p:cNvPr id="91" name="Google Shape;91;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Positive User Experience: BruinRoute aims to provide a more positive, accessible, and personalized user experience.</a:t>
            </a:r>
            <a:endParaRPr/>
          </a:p>
          <a:p>
            <a:pPr indent="-342900" lvl="0" marL="457200" rtl="0" algn="l">
              <a:spcBef>
                <a:spcPts val="0"/>
              </a:spcBef>
              <a:spcAft>
                <a:spcPts val="0"/>
              </a:spcAft>
              <a:buSzPts val="1800"/>
              <a:buChar char="●"/>
            </a:pPr>
            <a:r>
              <a:rPr lang="en"/>
              <a:t>Enhanced Accessibility: The app seeks to enhance accessibility for students with mobility impairments at UCLA.</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Interviews</a:t>
            </a:r>
            <a:endParaRPr/>
          </a:p>
        </p:txBody>
      </p:sp>
      <p:sp>
        <p:nvSpPr>
          <p:cNvPr id="97" name="Google Shape;97;p20"/>
          <p:cNvSpPr txBox="1"/>
          <p:nvPr>
            <p:ph idx="1" type="body"/>
          </p:nvPr>
        </p:nvSpPr>
        <p:spPr>
          <a:xfrm>
            <a:off x="311700" y="9774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improve our understanding of the domain space, we will set up a time to interview Veronica Martinez-Lopez, the associate director of the UCLA Center for Accessible Education (CAE). We are hoping she will be able to provide some insight into her experiences, as well as any knowledge she might have about addressing accessibility and mobility challenges as it relates to wayfinding on UCLA’s campus.</a:t>
            </a:r>
            <a:endParaRPr/>
          </a:p>
          <a:p>
            <a:pPr indent="0" lvl="0" marL="0" rtl="0" algn="l">
              <a:spcBef>
                <a:spcPts val="1000"/>
              </a:spcBef>
              <a:spcAft>
                <a:spcPts val="1000"/>
              </a:spcAft>
              <a:buNone/>
            </a:pPr>
            <a:r>
              <a:rPr lang="en"/>
              <a:t>Additionally, we are hoping to interview students from the UCLA Disabled Student Union (DSU). We will ask about their experiences with navigating campus, the routes they take, and any insights into ways in which our project might help in make navigating UCLA more accessible.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1"/>
          <p:cNvSpPr txBox="1"/>
          <p:nvPr>
            <p:ph type="title"/>
          </p:nvPr>
        </p:nvSpPr>
        <p:spPr>
          <a:xfrm>
            <a:off x="288900" y="239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Interview Questions for the associate director of CAE</a:t>
            </a:r>
            <a:endParaRPr/>
          </a:p>
        </p:txBody>
      </p:sp>
      <p:sp>
        <p:nvSpPr>
          <p:cNvPr id="103" name="Google Shape;103;p21"/>
          <p:cNvSpPr txBox="1"/>
          <p:nvPr>
            <p:ph idx="1" type="body"/>
          </p:nvPr>
        </p:nvSpPr>
        <p:spPr>
          <a:xfrm>
            <a:off x="334500" y="705625"/>
            <a:ext cx="8475000" cy="41178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 sz="1900"/>
              <a:t>For the associate director of CAE: </a:t>
            </a:r>
            <a:endParaRPr sz="1900"/>
          </a:p>
          <a:p>
            <a:pPr indent="-336550" lvl="0" marL="457200" rtl="0" algn="l">
              <a:spcBef>
                <a:spcPts val="1000"/>
              </a:spcBef>
              <a:spcAft>
                <a:spcPts val="0"/>
              </a:spcAft>
              <a:buClr>
                <a:schemeClr val="lt2"/>
              </a:buClr>
              <a:buSzPts val="1700"/>
              <a:buAutoNum type="arabicPeriod"/>
            </a:pPr>
            <a:r>
              <a:rPr lang="en" sz="1700"/>
              <a:t>Would you be able to provide an overview of the Center for Accessible Education Office's role and responsibilities on campus?</a:t>
            </a:r>
            <a:endParaRPr sz="1700"/>
          </a:p>
          <a:p>
            <a:pPr indent="-336550" lvl="0" marL="457200" rtl="0" algn="l">
              <a:spcBef>
                <a:spcPts val="0"/>
              </a:spcBef>
              <a:spcAft>
                <a:spcPts val="0"/>
              </a:spcAft>
              <a:buClr>
                <a:schemeClr val="lt2"/>
              </a:buClr>
              <a:buSzPts val="1700"/>
              <a:buAutoNum type="arabicPeriod"/>
            </a:pPr>
            <a:r>
              <a:rPr lang="en" sz="1700"/>
              <a:t>In your experience, what are some of the most common challenges or barriers that students with disabilities face in accessing university programs and facilities?</a:t>
            </a:r>
            <a:endParaRPr sz="1700"/>
          </a:p>
          <a:p>
            <a:pPr indent="-336550" lvl="0" marL="457200" rtl="0" algn="l">
              <a:spcBef>
                <a:spcPts val="0"/>
              </a:spcBef>
              <a:spcAft>
                <a:spcPts val="0"/>
              </a:spcAft>
              <a:buClr>
                <a:schemeClr val="lt2"/>
              </a:buClr>
              <a:buSzPts val="1700"/>
              <a:buAutoNum type="arabicPeriod"/>
            </a:pPr>
            <a:r>
              <a:rPr lang="en" sz="1700"/>
              <a:t>What advice or recommendations would you provide to a project aiming to improve accessibility on campus, such as the development of the BruinRoute app?</a:t>
            </a:r>
            <a:endParaRPr sz="1700"/>
          </a:p>
          <a:p>
            <a:pPr indent="-336550" lvl="0" marL="457200" rtl="0" algn="l">
              <a:spcBef>
                <a:spcPts val="0"/>
              </a:spcBef>
              <a:spcAft>
                <a:spcPts val="0"/>
              </a:spcAft>
              <a:buClr>
                <a:schemeClr val="lt2"/>
              </a:buClr>
              <a:buSzPts val="1700"/>
              <a:buAutoNum type="arabicPeriod"/>
            </a:pPr>
            <a:r>
              <a:rPr lang="en" sz="1700"/>
              <a:t>What specific programs, services, or facilities are most commonly addressed by your office in terms of accessibility for disabled individuals?</a:t>
            </a:r>
            <a:endParaRPr sz="1700"/>
          </a:p>
          <a:p>
            <a:pPr indent="-336550" lvl="0" marL="457200" rtl="0" algn="l">
              <a:spcBef>
                <a:spcPts val="0"/>
              </a:spcBef>
              <a:spcAft>
                <a:spcPts val="0"/>
              </a:spcAft>
              <a:buClr>
                <a:schemeClr val="lt2"/>
              </a:buClr>
              <a:buSzPts val="1700"/>
              <a:buAutoNum type="arabicPeriod"/>
            </a:pPr>
            <a:r>
              <a:rPr lang="en" sz="1700"/>
              <a:t>How do you gather feedback or input from disabled individuals or the broader campus community to inform your work and priorities?</a:t>
            </a:r>
            <a:endParaRPr sz="1900"/>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